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42803763"/>
  <p:notesSz cx="6807200" cy="9939338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228"/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66" d="100"/>
          <a:sy n="66" d="100"/>
        </p:scale>
        <p:origin x="-1842" y="-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package" Target="../embeddings/Microsoft_Visio_Drawing5.vsdx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package" Target="../embeddings/Microsoft_Visio_Drawing.vsdx"/><Relationship Id="rId21" Type="http://schemas.openxmlformats.org/officeDocument/2006/relationships/package" Target="../embeddings/Microsoft_Visio_Drawing9.vsdx"/><Relationship Id="rId7" Type="http://schemas.openxmlformats.org/officeDocument/2006/relationships/package" Target="../embeddings/Microsoft_Visio_Drawing2.vsdx"/><Relationship Id="rId12" Type="http://schemas.openxmlformats.org/officeDocument/2006/relationships/image" Target="../media/image6.emf"/><Relationship Id="rId17" Type="http://schemas.openxmlformats.org/officeDocument/2006/relationships/package" Target="../embeddings/Microsoft_Visio_Drawing7.vsdx"/><Relationship Id="rId25" Type="http://schemas.openxmlformats.org/officeDocument/2006/relationships/package" Target="../embeddings/Microsoft_Visio_Drawing11.vsd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package" Target="../embeddings/Microsoft_Visio_Drawing4.vsdx"/><Relationship Id="rId24" Type="http://schemas.openxmlformats.org/officeDocument/2006/relationships/image" Target="../media/image12.emf"/><Relationship Id="rId5" Type="http://schemas.openxmlformats.org/officeDocument/2006/relationships/package" Target="../embeddings/Microsoft_Visio_Drawing1.vsdx"/><Relationship Id="rId15" Type="http://schemas.openxmlformats.org/officeDocument/2006/relationships/package" Target="../embeddings/Microsoft_Visio_Drawing6.vsdx"/><Relationship Id="rId23" Type="http://schemas.openxmlformats.org/officeDocument/2006/relationships/package" Target="../embeddings/Microsoft_Visio_Drawing10.vsdx"/><Relationship Id="rId10" Type="http://schemas.openxmlformats.org/officeDocument/2006/relationships/image" Target="../media/image5.emf"/><Relationship Id="rId19" Type="http://schemas.openxmlformats.org/officeDocument/2006/relationships/package" Target="../embeddings/Microsoft_Visio_Drawing8.vsdx"/><Relationship Id="rId4" Type="http://schemas.openxmlformats.org/officeDocument/2006/relationships/image" Target="../media/image2.emf"/><Relationship Id="rId9" Type="http://schemas.openxmlformats.org/officeDocument/2006/relationships/package" Target="../embeddings/Microsoft_Visio_Drawing3.vsdx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6ED0302-8F26-47D7-A3C6-6FD4A23BD6CB}"/>
              </a:ext>
            </a:extLst>
          </p:cNvPr>
          <p:cNvSpPr/>
          <p:nvPr/>
        </p:nvSpPr>
        <p:spPr>
          <a:xfrm>
            <a:off x="15408839" y="39302466"/>
            <a:ext cx="14423922" cy="1110500"/>
          </a:xfrm>
          <a:prstGeom prst="rect">
            <a:avLst/>
          </a:prstGeom>
          <a:solidFill>
            <a:srgbClr val="3F62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530">
            <a:extLst>
              <a:ext uri="{FF2B5EF4-FFF2-40B4-BE49-F238E27FC236}">
                <a16:creationId xmlns:a16="http://schemas.microsoft.com/office/drawing/2014/main" id="{591F502B-D69F-49CF-9E76-299FA7D883D1}"/>
              </a:ext>
            </a:extLst>
          </p:cNvPr>
          <p:cNvSpPr txBox="1"/>
          <p:nvPr/>
        </p:nvSpPr>
        <p:spPr>
          <a:xfrm>
            <a:off x="1" y="3611304"/>
            <a:ext cx="3027521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8000" b="1" dirty="0" err="1">
                <a:latin typeface="+mj-ea"/>
                <a:ea typeface="+mj-ea"/>
              </a:rPr>
              <a:t>Bitcell</a:t>
            </a:r>
            <a:r>
              <a:rPr lang="en-US" altLang="ko-KR" sz="8000" b="1" dirty="0">
                <a:latin typeface="+mj-ea"/>
                <a:ea typeface="+mj-ea"/>
              </a:rPr>
              <a:t> </a:t>
            </a:r>
            <a:r>
              <a:rPr lang="ko-KR" altLang="en-US" sz="8000" b="1" dirty="0">
                <a:latin typeface="+mj-ea"/>
                <a:ea typeface="+mj-ea"/>
              </a:rPr>
              <a:t>기반 </a:t>
            </a:r>
            <a:r>
              <a:rPr lang="en-US" altLang="ko-KR" sz="8000" b="1" dirty="0">
                <a:latin typeface="+mj-ea"/>
                <a:ea typeface="+mj-ea"/>
              </a:rPr>
              <a:t>Ternary MAC Process-In-Memory </a:t>
            </a:r>
            <a:r>
              <a:rPr lang="ko-KR" altLang="en-US" sz="8000" b="1" dirty="0">
                <a:latin typeface="+mj-ea"/>
                <a:ea typeface="+mj-ea"/>
              </a:rPr>
              <a:t>연산회로</a:t>
            </a:r>
            <a:r>
              <a:rPr lang="en-US" altLang="ko-KR" sz="8000" b="1" dirty="0">
                <a:latin typeface="+mj-ea"/>
                <a:ea typeface="+mj-ea"/>
              </a:rPr>
              <a:t> </a:t>
            </a:r>
          </a:p>
          <a:p>
            <a:pPr algn="ctr">
              <a:defRPr/>
            </a:pPr>
            <a:endParaRPr lang="en-US" altLang="ko-KR" sz="4800" dirty="0">
              <a:latin typeface="+mj-ea"/>
              <a:ea typeface="+mj-ea"/>
            </a:endParaRPr>
          </a:p>
          <a:p>
            <a:pPr algn="ctr">
              <a:defRPr/>
            </a:pPr>
            <a:r>
              <a:rPr lang="ko-KR" altLang="en-US" sz="7200" dirty="0" err="1">
                <a:latin typeface="+mj-ea"/>
                <a:ea typeface="+mj-ea"/>
              </a:rPr>
              <a:t>정회창</a:t>
            </a:r>
            <a:r>
              <a:rPr lang="en-US" altLang="ko-KR" sz="7200" dirty="0">
                <a:latin typeface="+mj-ea"/>
                <a:ea typeface="+mj-ea"/>
              </a:rPr>
              <a:t>,</a:t>
            </a:r>
            <a:r>
              <a:rPr lang="ko-KR" altLang="en-US" sz="7200" dirty="0">
                <a:latin typeface="+mj-ea"/>
                <a:ea typeface="+mj-ea"/>
              </a:rPr>
              <a:t> </a:t>
            </a:r>
            <a:r>
              <a:rPr lang="ko-KR" altLang="en-US" sz="7200" dirty="0" err="1">
                <a:latin typeface="+mj-ea"/>
                <a:ea typeface="+mj-ea"/>
              </a:rPr>
              <a:t>정주은</a:t>
            </a:r>
            <a:r>
              <a:rPr lang="en-US" altLang="ko-KR" sz="7200">
                <a:latin typeface="+mj-ea"/>
                <a:ea typeface="+mj-ea"/>
              </a:rPr>
              <a:t>, </a:t>
            </a:r>
            <a:r>
              <a:rPr lang="ko-KR" altLang="en-US" sz="7200">
                <a:latin typeface="+mj-ea"/>
                <a:ea typeface="+mj-ea"/>
              </a:rPr>
              <a:t>김승빈</a:t>
            </a:r>
            <a:r>
              <a:rPr lang="en-US" altLang="ko-KR" sz="7200" dirty="0">
                <a:latin typeface="+mj-ea"/>
                <a:ea typeface="+mj-ea"/>
              </a:rPr>
              <a:t>, </a:t>
            </a:r>
            <a:r>
              <a:rPr lang="ko-KR" altLang="en-US" sz="7200" dirty="0">
                <a:latin typeface="+mj-ea"/>
                <a:ea typeface="+mj-ea"/>
              </a:rPr>
              <a:t>이규호</a:t>
            </a:r>
            <a:endParaRPr lang="en-US" altLang="ko-KR" sz="7200" dirty="0">
              <a:latin typeface="+mj-ea"/>
              <a:ea typeface="+mj-ea"/>
            </a:endParaRPr>
          </a:p>
          <a:p>
            <a:pPr algn="ctr">
              <a:defRPr/>
            </a:pPr>
            <a:r>
              <a:rPr lang="ko-KR" altLang="en-US" sz="7200" dirty="0">
                <a:latin typeface="+mj-ea"/>
                <a:ea typeface="+mj-ea"/>
              </a:rPr>
              <a:t>울산과학기술원</a:t>
            </a:r>
            <a:endParaRPr lang="en-US" altLang="ko-KR" sz="7200" dirty="0"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C98AB4-1C6C-484F-875D-53C23E996086}"/>
              </a:ext>
            </a:extLst>
          </p:cNvPr>
          <p:cNvSpPr/>
          <p:nvPr/>
        </p:nvSpPr>
        <p:spPr>
          <a:xfrm>
            <a:off x="442452" y="8818139"/>
            <a:ext cx="14423922" cy="15464494"/>
          </a:xfrm>
          <a:prstGeom prst="rect">
            <a:avLst/>
          </a:prstGeom>
          <a:noFill/>
          <a:ln w="203200">
            <a:solidFill>
              <a:srgbClr val="3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ECC79-1D4F-4D79-8D4D-6FE0F2037C72}"/>
              </a:ext>
            </a:extLst>
          </p:cNvPr>
          <p:cNvSpPr txBox="1"/>
          <p:nvPr/>
        </p:nvSpPr>
        <p:spPr>
          <a:xfrm>
            <a:off x="442452" y="8299080"/>
            <a:ext cx="14423922" cy="1015663"/>
          </a:xfrm>
          <a:prstGeom prst="rect">
            <a:avLst/>
          </a:prstGeom>
          <a:solidFill>
            <a:srgbClr val="3F6228"/>
          </a:solidFill>
          <a:ln w="203200">
            <a:solidFill>
              <a:srgbClr val="3F62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KoPub돋움체 Bold"/>
                <a:ea typeface="+mj-ea"/>
              </a:rPr>
              <a:t>연구 개요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2B41E010-CB60-4F03-8F9A-1264F6FCCF8A}"/>
              </a:ext>
            </a:extLst>
          </p:cNvPr>
          <p:cNvSpPr/>
          <p:nvPr/>
        </p:nvSpPr>
        <p:spPr>
          <a:xfrm>
            <a:off x="15408839" y="8818139"/>
            <a:ext cx="14423922" cy="31669036"/>
          </a:xfrm>
          <a:prstGeom prst="rect">
            <a:avLst/>
          </a:prstGeom>
          <a:noFill/>
          <a:ln w="203200">
            <a:solidFill>
              <a:srgbClr val="3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0D3030-1A1D-41C7-8F4C-0610B1CD2CCE}"/>
              </a:ext>
            </a:extLst>
          </p:cNvPr>
          <p:cNvSpPr txBox="1"/>
          <p:nvPr/>
        </p:nvSpPr>
        <p:spPr>
          <a:xfrm>
            <a:off x="15408839" y="8299080"/>
            <a:ext cx="14423922" cy="1015663"/>
          </a:xfrm>
          <a:prstGeom prst="rect">
            <a:avLst/>
          </a:prstGeom>
          <a:solidFill>
            <a:srgbClr val="3F6228"/>
          </a:solidFill>
          <a:ln w="203200">
            <a:solidFill>
              <a:srgbClr val="3F62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KoPub돋움체 Bold"/>
                <a:ea typeface="+mj-ea"/>
              </a:rPr>
              <a:t>실험 결과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A89C86D9-7173-4642-B662-413AB8C4818E}"/>
              </a:ext>
            </a:extLst>
          </p:cNvPr>
          <p:cNvSpPr/>
          <p:nvPr/>
        </p:nvSpPr>
        <p:spPr>
          <a:xfrm>
            <a:off x="442452" y="25817356"/>
            <a:ext cx="14423922" cy="14669820"/>
          </a:xfrm>
          <a:prstGeom prst="rect">
            <a:avLst/>
          </a:prstGeom>
          <a:noFill/>
          <a:ln w="203200">
            <a:solidFill>
              <a:srgbClr val="3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3FE06D7-B750-4708-A527-410CBD2C5B2B}"/>
              </a:ext>
            </a:extLst>
          </p:cNvPr>
          <p:cNvSpPr txBox="1"/>
          <p:nvPr/>
        </p:nvSpPr>
        <p:spPr>
          <a:xfrm>
            <a:off x="442452" y="24801692"/>
            <a:ext cx="14423922" cy="1015663"/>
          </a:xfrm>
          <a:prstGeom prst="rect">
            <a:avLst/>
          </a:prstGeom>
          <a:solidFill>
            <a:srgbClr val="3F6228"/>
          </a:solidFill>
          <a:ln w="203200">
            <a:solidFill>
              <a:srgbClr val="3F62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KoPub돋움체 Bold"/>
                <a:ea typeface="+mj-ea"/>
              </a:rPr>
              <a:t>연구 내용 및 설계 디자인</a:t>
            </a:r>
          </a:p>
        </p:txBody>
      </p:sp>
      <p:sp>
        <p:nvSpPr>
          <p:cNvPr id="16" name="TextBox 57">
            <a:extLst>
              <a:ext uri="{FF2B5EF4-FFF2-40B4-BE49-F238E27FC236}">
                <a16:creationId xmlns:a16="http://schemas.microsoft.com/office/drawing/2014/main" id="{FD1D6264-039A-463A-9967-709A1294604B}"/>
              </a:ext>
            </a:extLst>
          </p:cNvPr>
          <p:cNvSpPr txBox="1"/>
          <p:nvPr/>
        </p:nvSpPr>
        <p:spPr>
          <a:xfrm>
            <a:off x="3652753" y="9580827"/>
            <a:ext cx="7656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&lt;PIM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기술 개발의 필요성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68">
            <a:extLst>
              <a:ext uri="{FF2B5EF4-FFF2-40B4-BE49-F238E27FC236}">
                <a16:creationId xmlns:a16="http://schemas.microsoft.com/office/drawing/2014/main" id="{2401C745-E6F9-4F3A-B96B-C83D06C799D3}"/>
              </a:ext>
            </a:extLst>
          </p:cNvPr>
          <p:cNvSpPr txBox="1"/>
          <p:nvPr/>
        </p:nvSpPr>
        <p:spPr>
          <a:xfrm>
            <a:off x="7991849" y="10183178"/>
            <a:ext cx="68141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Memory Access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에서의 높은 에너지 소모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메모리 병목현상으로 인한 연산 지연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프로세서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메모리 성능 갭 문제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CPU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속도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매년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55%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향상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DRAM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속도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매년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7%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향상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ALU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와 메모리간 에너지 소모를 줄인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“ALU-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메모리 통합 아키텍처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인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PIM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개발 </a:t>
            </a:r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id="{7FB5FD2F-5CF9-424F-B340-C33665D9622B}"/>
              </a:ext>
            </a:extLst>
          </p:cNvPr>
          <p:cNvSpPr txBox="1"/>
          <p:nvPr/>
        </p:nvSpPr>
        <p:spPr>
          <a:xfrm>
            <a:off x="3652753" y="14660393"/>
            <a:ext cx="7656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기존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PIM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의 연산 방식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개체 40">
            <a:extLst>
              <a:ext uri="{FF2B5EF4-FFF2-40B4-BE49-F238E27FC236}">
                <a16:creationId xmlns:a16="http://schemas.microsoft.com/office/drawing/2014/main" id="{01DB2E77-0ECE-4DBA-9AA6-40FABF2B51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885" y="10241147"/>
          <a:ext cx="7080541" cy="417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Visio" r:id="rId3" imgW="8686800" imgH="5124450" progId="Visio.Drawing.15">
                  <p:embed/>
                </p:oleObj>
              </mc:Choice>
              <mc:Fallback>
                <p:oleObj name="Visio" r:id="rId3" imgW="8686800" imgH="5124450" progId="Visio.Drawing.15">
                  <p:embed/>
                  <p:pic>
                    <p:nvPicPr>
                      <p:cNvPr id="41" name="개체 40">
                        <a:extLst>
                          <a:ext uri="{FF2B5EF4-FFF2-40B4-BE49-F238E27FC236}">
                            <a16:creationId xmlns:a16="http://schemas.microsoft.com/office/drawing/2014/main" id="{01DB2E77-0ECE-4DBA-9AA6-40FABF2B5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885" y="10241147"/>
                        <a:ext cx="7080541" cy="4176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DE167C30-9FEC-4C8F-B734-E64FBD2AA198}"/>
              </a:ext>
            </a:extLst>
          </p:cNvPr>
          <p:cNvSpPr txBox="1"/>
          <p:nvPr/>
        </p:nvSpPr>
        <p:spPr>
          <a:xfrm>
            <a:off x="7790799" y="15333091"/>
            <a:ext cx="69520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Digital: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메모리 주변 회로를 이용한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설계된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Digital Logic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을 이용해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복잡한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Logic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 가능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연산에 요구되는 여러 사이클에 의한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On-Chip Bandwidth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제한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Analog: Analog Logic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회로를 포함한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PIM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을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이용한 연산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한 사이클 이내에 특정 연산 수행 </a:t>
            </a:r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(Ex. MAC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낮은 연산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및 낮은 이미지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분류 능력 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US" altLang="ko-K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57">
            <a:extLst>
              <a:ext uri="{FF2B5EF4-FFF2-40B4-BE49-F238E27FC236}">
                <a16:creationId xmlns:a16="http://schemas.microsoft.com/office/drawing/2014/main" id="{EC3E0518-D803-450A-B52B-50E920BE511F}"/>
              </a:ext>
            </a:extLst>
          </p:cNvPr>
          <p:cNvSpPr txBox="1"/>
          <p:nvPr/>
        </p:nvSpPr>
        <p:spPr>
          <a:xfrm>
            <a:off x="3652753" y="19730423"/>
            <a:ext cx="7656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&lt;Ternary MAC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연산이 가능한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PIM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구조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개체 46">
            <a:extLst>
              <a:ext uri="{FF2B5EF4-FFF2-40B4-BE49-F238E27FC236}">
                <a16:creationId xmlns:a16="http://schemas.microsoft.com/office/drawing/2014/main" id="{55B60250-5AD5-498E-A01B-C9A5573DD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669" y="20411554"/>
          <a:ext cx="7314964" cy="370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Visio" r:id="rId5" imgW="14963775" imgH="7572375" progId="Visio.Drawing.15">
                  <p:embed/>
                </p:oleObj>
              </mc:Choice>
              <mc:Fallback>
                <p:oleObj name="Visio" r:id="rId5" imgW="14963775" imgH="7572375" progId="Visio.Drawing.15">
                  <p:embed/>
                  <p:pic>
                    <p:nvPicPr>
                      <p:cNvPr id="47" name="개체 46">
                        <a:extLst>
                          <a:ext uri="{FF2B5EF4-FFF2-40B4-BE49-F238E27FC236}">
                            <a16:creationId xmlns:a16="http://schemas.microsoft.com/office/drawing/2014/main" id="{55B60250-5AD5-498E-A01B-C9A5573DD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669" y="20411554"/>
                        <a:ext cx="7314964" cy="3701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D7B419D5-882D-4AEC-BD6D-931C1BE8B7B6}"/>
              </a:ext>
            </a:extLst>
          </p:cNvPr>
          <p:cNvSpPr txBox="1"/>
          <p:nvPr/>
        </p:nvSpPr>
        <p:spPr>
          <a:xfrm>
            <a:off x="7928698" y="20448784"/>
            <a:ext cx="6814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높은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MAC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를 지니며 동시에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상대적으로 높은 분류 정확도 달성을 위해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Binary PIM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방식보다 진보한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MAC PIM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설계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과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모두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256 by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256 PIM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Array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를 중심으로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효율적인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MAC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연산을 할 수 있는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MAC PIM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아키텍처 구성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C3681B-A558-41DC-BE32-496EDFF85685}"/>
              </a:ext>
            </a:extLst>
          </p:cNvPr>
          <p:cNvSpPr txBox="1"/>
          <p:nvPr/>
        </p:nvSpPr>
        <p:spPr>
          <a:xfrm>
            <a:off x="3563304" y="26015171"/>
            <a:ext cx="818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&lt;Ternary MULT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연산이 가능한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PIM </a:t>
            </a:r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개체 50">
            <a:extLst>
              <a:ext uri="{FF2B5EF4-FFF2-40B4-BE49-F238E27FC236}">
                <a16:creationId xmlns:a16="http://schemas.microsoft.com/office/drawing/2014/main" id="{5D9F7637-E6AF-4B10-889C-B750EF0BBA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907" y="26616454"/>
          <a:ext cx="7041892" cy="482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Visio" r:id="rId7" imgW="6286500" imgH="4305300" progId="Visio.Drawing.15">
                  <p:embed/>
                </p:oleObj>
              </mc:Choice>
              <mc:Fallback>
                <p:oleObj name="Visio" r:id="rId7" imgW="6286500" imgH="4305300" progId="Visio.Drawing.15">
                  <p:embed/>
                  <p:pic>
                    <p:nvPicPr>
                      <p:cNvPr id="51" name="개체 50">
                        <a:extLst>
                          <a:ext uri="{FF2B5EF4-FFF2-40B4-BE49-F238E27FC236}">
                            <a16:creationId xmlns:a16="http://schemas.microsoft.com/office/drawing/2014/main" id="{5D9F7637-E6AF-4B10-889C-B750EF0BB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8907" y="26616454"/>
                        <a:ext cx="7041892" cy="4822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CE287202-A977-4034-8538-B2EE549A0693}"/>
              </a:ext>
            </a:extLst>
          </p:cNvPr>
          <p:cNvSpPr txBox="1"/>
          <p:nvPr/>
        </p:nvSpPr>
        <p:spPr>
          <a:xfrm>
            <a:off x="7928698" y="27082492"/>
            <a:ext cx="67509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PIM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내 곱셈 연산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PIM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: 2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개의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SRAM Cell + Ternary MAC Soft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Weight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개의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Memory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에 저장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왼쪽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Cell: MSB /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오른쪽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Cell: LSB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Ternary Activation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은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Ternary MAC Logic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구성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Transistor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의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Source, Drain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에 전압으로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입력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개체 52">
            <a:extLst>
              <a:ext uri="{FF2B5EF4-FFF2-40B4-BE49-F238E27FC236}">
                <a16:creationId xmlns:a16="http://schemas.microsoft.com/office/drawing/2014/main" id="{AD6394EB-02D8-498C-843D-178A17EA39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885" y="32112611"/>
          <a:ext cx="7197748" cy="389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Visio" r:id="rId9" imgW="7010400" imgH="3790950" progId="Visio.Drawing.15">
                  <p:embed/>
                </p:oleObj>
              </mc:Choice>
              <mc:Fallback>
                <p:oleObj name="Visio" r:id="rId9" imgW="7010400" imgH="3790950" progId="Visio.Drawing.15">
                  <p:embed/>
                  <p:pic>
                    <p:nvPicPr>
                      <p:cNvPr id="53" name="개체 52">
                        <a:extLst>
                          <a:ext uri="{FF2B5EF4-FFF2-40B4-BE49-F238E27FC236}">
                            <a16:creationId xmlns:a16="http://schemas.microsoft.com/office/drawing/2014/main" id="{AD6394EB-02D8-498C-843D-178A17EA3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6885" y="32112611"/>
                        <a:ext cx="7197748" cy="38922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FD595179-A50C-446D-B7AF-75C1D621E7FF}"/>
              </a:ext>
            </a:extLst>
          </p:cNvPr>
          <p:cNvSpPr txBox="1"/>
          <p:nvPr/>
        </p:nvSpPr>
        <p:spPr>
          <a:xfrm>
            <a:off x="2565139" y="31426356"/>
            <a:ext cx="1017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&lt;Column-Wise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단위의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Ternary Accumulation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연산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9FD5B2-5127-496F-A179-0381B58359B3}"/>
              </a:ext>
            </a:extLst>
          </p:cNvPr>
          <p:cNvSpPr txBox="1"/>
          <p:nvPr/>
        </p:nvSpPr>
        <p:spPr>
          <a:xfrm>
            <a:off x="7928698" y="32112611"/>
            <a:ext cx="68141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PIM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간 덧셈 연산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ADD/ACC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Column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내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PIM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Soft Logic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이 서로 연결되어 연산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A·W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 값은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-1, 0, +1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이 가능하며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각각 값에 따라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PIM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내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MAC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을 동작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높은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MAC Accuracy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를 지니며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Cycle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내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(-256,+256)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범위 연산 가능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B06005-B4C0-44F6-984A-5438F053A20C}"/>
              </a:ext>
            </a:extLst>
          </p:cNvPr>
          <p:cNvSpPr txBox="1"/>
          <p:nvPr/>
        </p:nvSpPr>
        <p:spPr>
          <a:xfrm>
            <a:off x="2458811" y="36106351"/>
            <a:ext cx="10284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&lt;Ternary Neural Network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가속 가능한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PIM&gt;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EE4174-5F1B-4BE5-9090-EDF4E82AEA42}"/>
              </a:ext>
            </a:extLst>
          </p:cNvPr>
          <p:cNvSpPr txBox="1"/>
          <p:nvPr/>
        </p:nvSpPr>
        <p:spPr>
          <a:xfrm>
            <a:off x="7874633" y="36612191"/>
            <a:ext cx="6868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Neural Network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가속 가능한 </a:t>
            </a:r>
            <a:b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Logic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PIM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Soft Logic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을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Configurable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사용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MULT &amp;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연산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(-256,+256)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값을 지니는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ADD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수행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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개의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MULT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수행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"/>
            </a:pP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Cycle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내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MULT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혹은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ADD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선택적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동작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C5329E-D7F9-4E35-A335-EAD24B9FD8FC}"/>
              </a:ext>
            </a:extLst>
          </p:cNvPr>
          <p:cNvSpPr txBox="1"/>
          <p:nvPr/>
        </p:nvSpPr>
        <p:spPr>
          <a:xfrm>
            <a:off x="17200628" y="9580827"/>
            <a:ext cx="1081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&lt;Ternary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PIM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을 이용한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Ternary MULT &amp; ADD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연산 결과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4A9ACDF-393F-4503-B0C8-37287D8BBB3A}"/>
              </a:ext>
            </a:extLst>
          </p:cNvPr>
          <p:cNvSpPr txBox="1"/>
          <p:nvPr/>
        </p:nvSpPr>
        <p:spPr>
          <a:xfrm>
            <a:off x="15721781" y="16026635"/>
            <a:ext cx="1387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PIM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을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Configurable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하게 이용한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MULT &amp; ADD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 결과가 특정 전압으로 수렴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개체 70">
            <a:extLst>
              <a:ext uri="{FF2B5EF4-FFF2-40B4-BE49-F238E27FC236}">
                <a16:creationId xmlns:a16="http://schemas.microsoft.com/office/drawing/2014/main" id="{7980F7D2-DCFE-4E2F-B943-8839D853E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83128"/>
              </p:ext>
            </p:extLst>
          </p:nvPr>
        </p:nvGraphicFramePr>
        <p:xfrm>
          <a:off x="15760663" y="17471612"/>
          <a:ext cx="3122423" cy="5715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Visio" r:id="rId11" imgW="3333307" imgH="6114932" progId="Visio.Drawing.15">
                  <p:embed/>
                </p:oleObj>
              </mc:Choice>
              <mc:Fallback>
                <p:oleObj name="Visio" r:id="rId11" imgW="3333307" imgH="6114932" progId="Visio.Drawing.15">
                  <p:embed/>
                  <p:pic>
                    <p:nvPicPr>
                      <p:cNvPr id="71" name="개체 70">
                        <a:extLst>
                          <a:ext uri="{FF2B5EF4-FFF2-40B4-BE49-F238E27FC236}">
                            <a16:creationId xmlns:a16="http://schemas.microsoft.com/office/drawing/2014/main" id="{7980F7D2-DCFE-4E2F-B943-8839D853EE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60663" y="17471612"/>
                        <a:ext cx="3122423" cy="5715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개체 71">
            <a:extLst>
              <a:ext uri="{FF2B5EF4-FFF2-40B4-BE49-F238E27FC236}">
                <a16:creationId xmlns:a16="http://schemas.microsoft.com/office/drawing/2014/main" id="{BFA0F96E-AC68-496D-9EC2-F068C48A8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084553"/>
              </p:ext>
            </p:extLst>
          </p:nvPr>
        </p:nvGraphicFramePr>
        <p:xfrm>
          <a:off x="18700501" y="17810631"/>
          <a:ext cx="10794043" cy="523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Visio" r:id="rId13" imgW="10553700" imgH="5124450" progId="Visio.Drawing.15">
                  <p:embed/>
                </p:oleObj>
              </mc:Choice>
              <mc:Fallback>
                <p:oleObj name="Visio" r:id="rId13" imgW="10553700" imgH="5124450" progId="Visio.Drawing.15">
                  <p:embed/>
                  <p:pic>
                    <p:nvPicPr>
                      <p:cNvPr id="72" name="개체 71">
                        <a:extLst>
                          <a:ext uri="{FF2B5EF4-FFF2-40B4-BE49-F238E27FC236}">
                            <a16:creationId xmlns:a16="http://schemas.microsoft.com/office/drawing/2014/main" id="{BFA0F96E-AC68-496D-9EC2-F068C48A8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700501" y="17810631"/>
                        <a:ext cx="10794043" cy="523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E35E7B26-059B-4E45-A6A6-1E7D64C1DCA3}"/>
              </a:ext>
            </a:extLst>
          </p:cNvPr>
          <p:cNvSpPr txBox="1"/>
          <p:nvPr/>
        </p:nvSpPr>
        <p:spPr>
          <a:xfrm>
            <a:off x="15760664" y="23258756"/>
            <a:ext cx="1373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(-256,+256)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 범위를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전압의 형태로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0.0V (GND)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에서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1.0V (VDD)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까지 표현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를 통해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4-Bit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으로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Quantization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시 간섭 혹은 영향을 없애기 위해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 범위가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겹치지 않도록 설계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B55F7E-9953-4705-9C8B-081ACBBB8152}"/>
              </a:ext>
            </a:extLst>
          </p:cNvPr>
          <p:cNvSpPr txBox="1"/>
          <p:nvPr/>
        </p:nvSpPr>
        <p:spPr>
          <a:xfrm>
            <a:off x="15617371" y="16916196"/>
            <a:ext cx="1398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&lt;Ternary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PIM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을 이용한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Analog MAC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연산 결과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3F26E9-0784-4743-B54F-EAF537386DEA}"/>
              </a:ext>
            </a:extLst>
          </p:cNvPr>
          <p:cNvSpPr txBox="1"/>
          <p:nvPr/>
        </p:nvSpPr>
        <p:spPr>
          <a:xfrm>
            <a:off x="15655807" y="24435784"/>
            <a:ext cx="690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&lt;Ternary PIM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의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Layout&gt;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9E0F04-1F71-4F2D-919E-E917EB047036}"/>
              </a:ext>
            </a:extLst>
          </p:cNvPr>
          <p:cNvSpPr txBox="1"/>
          <p:nvPr/>
        </p:nvSpPr>
        <p:spPr>
          <a:xfrm>
            <a:off x="22787931" y="25817355"/>
            <a:ext cx="670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&lt;Ternary PIM </a:t>
            </a:r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의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Layout&gt;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D251A9-BE4D-458E-A84B-63DABF79BD9B}"/>
              </a:ext>
            </a:extLst>
          </p:cNvPr>
          <p:cNvSpPr txBox="1"/>
          <p:nvPr/>
        </p:nvSpPr>
        <p:spPr>
          <a:xfrm>
            <a:off x="15617371" y="31067904"/>
            <a:ext cx="13980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를 이용해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Activation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를 제어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2-Bit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Activation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은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Analog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전압으로 변경되어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PIM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에 입력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Weight Decoder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를 이용해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Weight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의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를 제어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PIM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Bitcell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끼리 서로 연결되어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MAC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연산을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Column-Wise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로 수행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D65159-51A9-4C1F-876A-9972105A859E}"/>
              </a:ext>
            </a:extLst>
          </p:cNvPr>
          <p:cNvSpPr txBox="1"/>
          <p:nvPr/>
        </p:nvSpPr>
        <p:spPr>
          <a:xfrm>
            <a:off x="19168441" y="32652687"/>
            <a:ext cx="703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&lt;Performance Comparison Table&gt;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B75B97-03E2-4746-89D2-DAA643B12E5A}"/>
              </a:ext>
            </a:extLst>
          </p:cNvPr>
          <p:cNvSpPr txBox="1"/>
          <p:nvPr/>
        </p:nvSpPr>
        <p:spPr>
          <a:xfrm>
            <a:off x="15637126" y="39495963"/>
            <a:ext cx="13980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본 연구는 </a:t>
            </a: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IDEC</a:t>
            </a:r>
            <a:r>
              <a:rPr lang="ko-K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 </a:t>
            </a: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MPW</a:t>
            </a:r>
            <a:r>
              <a:rPr lang="ko-K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지원받아 수행하였습니다</a:t>
            </a: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본 연구는 </a:t>
            </a: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IDEC</a:t>
            </a:r>
            <a:r>
              <a:rPr lang="ko-K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 </a:t>
            </a: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 Tool</a:t>
            </a:r>
            <a:r>
              <a:rPr lang="ko-K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 지원받아 수행하였습니다</a:t>
            </a:r>
            <a:r>
              <a:rPr lang="en-US" altLang="ko-K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5609EA-A455-47FB-B37F-A046FB872FF5}"/>
              </a:ext>
            </a:extLst>
          </p:cNvPr>
          <p:cNvSpPr txBox="1"/>
          <p:nvPr/>
        </p:nvSpPr>
        <p:spPr>
          <a:xfrm>
            <a:off x="15655807" y="38422919"/>
            <a:ext cx="13938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과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모두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Ternary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32,768 GOPS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및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457 TOPS/W </a:t>
            </a:r>
            <a:r>
              <a:rPr lang="ko-K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달성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18EAD725-011A-4592-A6C9-199A57CF5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124766"/>
              </p:ext>
            </p:extLst>
          </p:nvPr>
        </p:nvGraphicFramePr>
        <p:xfrm>
          <a:off x="616266" y="15252767"/>
          <a:ext cx="7205003" cy="417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Visio" r:id="rId15" imgW="11649075" imgH="6753225" progId="Visio.Drawing.15">
                  <p:embed/>
                </p:oleObj>
              </mc:Choice>
              <mc:Fallback>
                <p:oleObj name="Visio" r:id="rId15" imgW="11649075" imgH="67532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6266" y="15252767"/>
                        <a:ext cx="7205003" cy="4176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617887D2-27D8-4EFE-B5E3-F29E02CD4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068068"/>
              </p:ext>
            </p:extLst>
          </p:nvPr>
        </p:nvGraphicFramePr>
        <p:xfrm>
          <a:off x="688638" y="36719524"/>
          <a:ext cx="7162430" cy="363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Visio" r:id="rId17" imgW="10553700" imgH="5353050" progId="Visio.Drawing.15">
                  <p:embed/>
                </p:oleObj>
              </mc:Choice>
              <mc:Fallback>
                <p:oleObj name="Visio" r:id="rId17" imgW="10553700" imgH="53530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8638" y="36719524"/>
                        <a:ext cx="7162430" cy="363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CDD6C015-18E2-4C37-9B87-010E2ACBC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55626"/>
              </p:ext>
            </p:extLst>
          </p:nvPr>
        </p:nvGraphicFramePr>
        <p:xfrm>
          <a:off x="15721781" y="10110673"/>
          <a:ext cx="13721043" cy="600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Visio" r:id="rId19" imgW="13639800" imgH="5972175" progId="Visio.Drawing.15">
                  <p:embed/>
                </p:oleObj>
              </mc:Choice>
              <mc:Fallback>
                <p:oleObj name="Visio" r:id="rId19" imgW="13639800" imgH="59721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721781" y="10110673"/>
                        <a:ext cx="13721043" cy="6007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>
            <a:extLst>
              <a:ext uri="{FF2B5EF4-FFF2-40B4-BE49-F238E27FC236}">
                <a16:creationId xmlns:a16="http://schemas.microsoft.com/office/drawing/2014/main" id="{B56E81A9-56B2-49A8-906C-D49B8BC82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03196"/>
              </p:ext>
            </p:extLst>
          </p:nvPr>
        </p:nvGraphicFramePr>
        <p:xfrm>
          <a:off x="15745217" y="33219322"/>
          <a:ext cx="13725264" cy="521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Visio" r:id="rId21" imgW="14144625" imgH="5372100" progId="Visio.Drawing.15">
                  <p:embed/>
                </p:oleObj>
              </mc:Choice>
              <mc:Fallback>
                <p:oleObj name="Visio" r:id="rId21" imgW="14144625" imgH="53721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745217" y="33219322"/>
                        <a:ext cx="13725264" cy="5212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7DC3170-9255-414D-9E8E-2DE8C5F47B41}"/>
              </a:ext>
            </a:extLst>
          </p:cNvPr>
          <p:cNvSpPr txBox="1"/>
          <p:nvPr/>
        </p:nvSpPr>
        <p:spPr>
          <a:xfrm>
            <a:off x="21262744" y="38420755"/>
            <a:ext cx="818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X.Si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TCAS-I 2019,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Dual-Split 6T SRAM-Based Computing-in-Memory Unit-Macro With Fully Parallel Product-Sum Operation for Binarized DNN Edge Processors</a:t>
            </a:r>
          </a:p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S.Yin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JSSC 2020, 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XNOR-SRAM: In-Memory Computing SRAM Macro for Binary/Ternary Deep Neural Networks</a:t>
            </a:r>
          </a:p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S,Jain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TCAS-I 2020, </a:t>
            </a:r>
            <a:r>
              <a:rPr lang="en-US" altLang="ko-KR" sz="12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altLang="ko-KR" sz="12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-DNN: Ternary In-Memory Accelerator for Deep Neural Networks</a:t>
            </a:r>
          </a:p>
        </p:txBody>
      </p:sp>
      <p:graphicFrame>
        <p:nvGraphicFramePr>
          <p:cNvPr id="25" name="개체 24">
            <a:extLst>
              <a:ext uri="{FF2B5EF4-FFF2-40B4-BE49-F238E27FC236}">
                <a16:creationId xmlns:a16="http://schemas.microsoft.com/office/drawing/2014/main" id="{AE272837-1D30-4718-96FE-E871E039C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603632"/>
              </p:ext>
            </p:extLst>
          </p:nvPr>
        </p:nvGraphicFramePr>
        <p:xfrm>
          <a:off x="15760663" y="25035682"/>
          <a:ext cx="6923485" cy="59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Visio" r:id="rId23" imgW="11049000" imgH="9505950" progId="Visio.Drawing.15">
                  <p:embed/>
                </p:oleObj>
              </mc:Choice>
              <mc:Fallback>
                <p:oleObj name="Visio" r:id="rId23" imgW="11049000" imgH="95059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760663" y="25035682"/>
                        <a:ext cx="6923485" cy="59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개체 25">
            <a:extLst>
              <a:ext uri="{FF2B5EF4-FFF2-40B4-BE49-F238E27FC236}">
                <a16:creationId xmlns:a16="http://schemas.microsoft.com/office/drawing/2014/main" id="{77058C48-B665-4948-A56F-D86C85F20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170832"/>
              </p:ext>
            </p:extLst>
          </p:nvPr>
        </p:nvGraphicFramePr>
        <p:xfrm>
          <a:off x="22787931" y="26477768"/>
          <a:ext cx="6714375" cy="449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Visio" r:id="rId25" imgW="6219825" imgH="4162425" progId="Visio.Drawing.15">
                  <p:embed/>
                </p:oleObj>
              </mc:Choice>
              <mc:Fallback>
                <p:oleObj name="Visio" r:id="rId25" imgW="6219825" imgH="41624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2787931" y="26477768"/>
                        <a:ext cx="6714375" cy="449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1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2695</TotalTime>
  <Words>653</Words>
  <Application>Microsoft Office PowerPoint</Application>
  <PresentationFormat>사용자 지정</PresentationFormat>
  <Paragraphs>72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KoPub돋움체 Bold</vt:lpstr>
      <vt:lpstr>맑은 고딕</vt:lpstr>
      <vt:lpstr>Arial</vt:lpstr>
      <vt:lpstr>Calibri</vt:lpstr>
      <vt:lpstr>Calibri Light</vt:lpstr>
      <vt:lpstr>Wingdings</vt:lpstr>
      <vt:lpstr>Office 테마</vt:lpstr>
      <vt:lpstr>Visio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UNIST</cp:lastModifiedBy>
  <cp:revision>106</cp:revision>
  <cp:lastPrinted>2022-05-12T08:27:45Z</cp:lastPrinted>
  <dcterms:created xsi:type="dcterms:W3CDTF">2018-03-08T06:02:33Z</dcterms:created>
  <dcterms:modified xsi:type="dcterms:W3CDTF">2022-06-16T07:18:48Z</dcterms:modified>
</cp:coreProperties>
</file>